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328" r:id="rId3"/>
    <p:sldId id="325" r:id="rId4"/>
    <p:sldId id="271" r:id="rId5"/>
    <p:sldId id="363" r:id="rId6"/>
    <p:sldId id="331" r:id="rId7"/>
    <p:sldId id="384" r:id="rId8"/>
    <p:sldId id="364" r:id="rId9"/>
    <p:sldId id="365" r:id="rId10"/>
    <p:sldId id="342" r:id="rId11"/>
    <p:sldId id="361" r:id="rId12"/>
    <p:sldId id="334" r:id="rId13"/>
    <p:sldId id="337" r:id="rId14"/>
    <p:sldId id="367" r:id="rId15"/>
    <p:sldId id="366" r:id="rId16"/>
    <p:sldId id="373" r:id="rId17"/>
    <p:sldId id="378" r:id="rId18"/>
    <p:sldId id="350" r:id="rId19"/>
    <p:sldId id="383" r:id="rId20"/>
    <p:sldId id="369" r:id="rId21"/>
    <p:sldId id="338" r:id="rId22"/>
    <p:sldId id="374" r:id="rId23"/>
    <p:sldId id="379" r:id="rId24"/>
    <p:sldId id="377" r:id="rId25"/>
    <p:sldId id="371" r:id="rId26"/>
    <p:sldId id="341" r:id="rId27"/>
    <p:sldId id="380" r:id="rId28"/>
    <p:sldId id="381" r:id="rId29"/>
    <p:sldId id="351" r:id="rId30"/>
    <p:sldId id="344" r:id="rId31"/>
    <p:sldId id="382" r:id="rId32"/>
    <p:sldId id="360" r:id="rId33"/>
    <p:sldId id="348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82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78450" autoAdjust="0"/>
  </p:normalViewPr>
  <p:slideViewPr>
    <p:cSldViewPr>
      <p:cViewPr varScale="1">
        <p:scale>
          <a:sx n="91" d="100"/>
          <a:sy n="91" d="100"/>
        </p:scale>
        <p:origin x="21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58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522579C-8C34-4C3D-82E0-55BFF34BF3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0E477D-44F7-4139-8B51-F0874396B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75D0-CFAD-43A1-9D95-96CED7D03A20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BA799A-0042-41E2-AD42-65AA9F612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523178-71AB-4841-A3BE-BBB4FDAA08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AAF0-F62C-4270-ACAA-05F3BE81CC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09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1BAF-0E90-432E-B83D-581FD498DA2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9C95-638F-4A9F-9B9A-6A9848C6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9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9C95-638F-4A9F-9B9A-6A9848C672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32164"/>
            <a:ext cx="9144000" cy="9435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30311"/>
            <a:ext cx="9144000" cy="2379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152128"/>
          </a:xfrm>
        </p:spPr>
        <p:txBody>
          <a:bodyPr>
            <a:normAutofit/>
          </a:bodyPr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32" y="3789040"/>
            <a:ext cx="6400800" cy="57606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Users\akarakos\Dropbox\B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78" y="88372"/>
            <a:ext cx="4699422" cy="1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016224" y="1469852"/>
            <a:ext cx="644420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800" b="1" dirty="0">
                <a:solidFill>
                  <a:srgbClr val="EA282A"/>
                </a:solidFill>
              </a:rPr>
              <a:t>	Enhancing decision support and management services in extreme weather climate events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584" y="6251397"/>
            <a:ext cx="3384376" cy="417963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700475</a:t>
            </a:r>
          </a:p>
          <a:p>
            <a:endParaRPr lang="en-US" sz="800" dirty="0"/>
          </a:p>
        </p:txBody>
      </p:sp>
      <p:pic>
        <p:nvPicPr>
          <p:cNvPr id="11" name="Picture 2" descr="C:\Users\akarakos\Dropbox\flag_yellow_high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" y="6168231"/>
            <a:ext cx="746252" cy="4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4283968" y="5949279"/>
            <a:ext cx="4748136" cy="454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600" b="0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4617146" y="6309320"/>
            <a:ext cx="4414958" cy="42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10581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8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88950"/>
          </a:xfrm>
        </p:spPr>
        <p:txBody>
          <a:bodyPr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8052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584" y="6251397"/>
            <a:ext cx="3384376" cy="417963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700475</a:t>
            </a:r>
          </a:p>
          <a:p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6112" y="6448251"/>
            <a:ext cx="37038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282E57-379A-4C49-8B8E-A448702C8D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akarakos\Dropbox\flag_yellow_hig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" y="6168231"/>
            <a:ext cx="746252" cy="4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09728" y="6443066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karakos\Dropbox\B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39643"/>
            <a:ext cx="1872208" cy="6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524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8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D269-5BC0-4D9B-B98E-DDB5A2758AE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2E57-379A-4C49-8B8E-A448702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700475</a:t>
            </a:r>
          </a:p>
          <a:p>
            <a:endParaRPr lang="en-US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492896"/>
            <a:ext cx="5793472" cy="3255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47" y="3428363"/>
            <a:ext cx="2763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Heatwave Pilot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Thessaloniki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19-20/11/2018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Storyline setup - Legacy </a:t>
            </a:r>
            <a:r>
              <a:rPr lang="en-US" b="1" dirty="0"/>
              <a:t>Tools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Ορθογώνιο 7"/>
          <p:cNvSpPr/>
          <p:nvPr/>
        </p:nvSpPr>
        <p:spPr>
          <a:xfrm>
            <a:off x="233772" y="1052736"/>
            <a:ext cx="8802724" cy="232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Telephone</a:t>
            </a:r>
            <a:endParaRPr lang="el-GR" sz="22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VHF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</a:rPr>
              <a:t>Email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</a:rPr>
              <a:t>Social Media</a:t>
            </a:r>
            <a:endParaRPr lang="en-US" sz="2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9" name="Εικόνα 8"/>
          <p:cNvPicPr/>
          <p:nvPr/>
        </p:nvPicPr>
        <p:blipFill>
          <a:blip r:embed="rId2"/>
          <a:srcRect t="10588" b="8471"/>
          <a:stretch>
            <a:fillRect/>
          </a:stretch>
        </p:blipFill>
        <p:spPr bwMode="auto">
          <a:xfrm>
            <a:off x="169812" y="3615138"/>
            <a:ext cx="3453696" cy="202526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26 - Εικόνα" descr="47104222_356187615190846_4469672843180769280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1013904"/>
            <a:ext cx="1803057" cy="2380545"/>
          </a:xfrm>
          <a:prstGeom prst="rect">
            <a:avLst/>
          </a:prstGeom>
        </p:spPr>
      </p:pic>
      <p:pic>
        <p:nvPicPr>
          <p:cNvPr id="11" name="Εικόνα 10" descr="https://scontent.fath1-2.fna.fbcdn.net/v/t1.15752-9/47084975_2110047599056096_7419881454986854400_n.jpg?_nc_cat=107&amp;_nc_ht=scontent.fath1-2.fna&amp;oh=4b56671503ee3c546a4cdc383d592d36&amp;oe=5CB1B0E9"/>
          <p:cNvPicPr/>
          <p:nvPr/>
        </p:nvPicPr>
        <p:blipFill>
          <a:blip r:embed="rId4"/>
          <a:srcRect l="19797" t="13192"/>
          <a:stretch>
            <a:fillRect/>
          </a:stretch>
        </p:blipFill>
        <p:spPr bwMode="auto">
          <a:xfrm>
            <a:off x="3779789" y="3579240"/>
            <a:ext cx="1710690" cy="205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11"/>
          <p:cNvPicPr/>
          <p:nvPr/>
        </p:nvPicPr>
        <p:blipFill>
          <a:blip r:embed="rId5"/>
          <a:srcRect t="16362" r="17869" b="5176"/>
          <a:stretch>
            <a:fillRect/>
          </a:stretch>
        </p:blipFill>
        <p:spPr bwMode="auto">
          <a:xfrm>
            <a:off x="5608390" y="3579240"/>
            <a:ext cx="3428106" cy="202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22"/>
          <p:cNvPicPr/>
          <p:nvPr/>
        </p:nvPicPr>
        <p:blipFill>
          <a:blip r:embed="rId6"/>
          <a:srcRect t="4000" b="4235"/>
          <a:stretch>
            <a:fillRect/>
          </a:stretch>
        </p:blipFill>
        <p:spPr bwMode="auto">
          <a:xfrm>
            <a:off x="5436096" y="925824"/>
            <a:ext cx="3358146" cy="24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Storyline setup </a:t>
            </a:r>
            <a:r>
              <a:rPr lang="en-US" b="1" dirty="0" smtClean="0"/>
              <a:t>- </a:t>
            </a:r>
            <a:r>
              <a:rPr lang="en-US" b="1" dirty="0"/>
              <a:t>beAWARE platform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251397"/>
            <a:ext cx="3384376" cy="417963"/>
          </a:xfrm>
        </p:spPr>
        <p:txBody>
          <a:bodyPr/>
          <a:lstStyle/>
          <a:p>
            <a:r>
              <a:rPr lang="en-US" dirty="0"/>
              <a:t>This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66112" y="6448251"/>
            <a:ext cx="370384" cy="365125"/>
          </a:xfrm>
        </p:spPr>
        <p:txBody>
          <a:bodyPr/>
          <a:lstStyle/>
          <a:p>
            <a:fld id="{0E282E57-379A-4C49-8B8E-A448702C8DA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11 - Εικόνα" descr="Dscs0EFX4AEendD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877281"/>
            <a:ext cx="4056244" cy="2327001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233772" y="1052736"/>
            <a:ext cx="8802724" cy="325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Weather data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Early warning system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PSAP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Mobile application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Voice, Image, Video analysis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Traffic management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Report Generation</a:t>
            </a:r>
          </a:p>
        </p:txBody>
      </p:sp>
      <p:pic>
        <p:nvPicPr>
          <p:cNvPr id="13" name="13 - Εικόνα" descr="47045912_257263834934449_4416515141059739648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059832" y="3366197"/>
            <a:ext cx="1994785" cy="2448272"/>
          </a:xfrm>
          <a:prstGeom prst="rect">
            <a:avLst/>
          </a:prstGeom>
        </p:spPr>
      </p:pic>
      <p:pic>
        <p:nvPicPr>
          <p:cNvPr id="14" name="Immagine 59" descr="Early_warnings_Dashboar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02" y="3366197"/>
            <a:ext cx="3888432" cy="2306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Heatwave </a:t>
            </a:r>
            <a:r>
              <a:rPr lang="en-US" b="1" dirty="0" smtClean="0"/>
              <a:t>pilot execution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52736"/>
            <a:ext cx="857929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Storyline of the pilot: </a:t>
            </a:r>
            <a:r>
              <a:rPr lang="en-US" sz="2800" b="1" u="sng" dirty="0" smtClean="0"/>
              <a:t>3 sessions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Pre Crisis:</a:t>
            </a: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arly warning, understand the problem, send the first alerts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Traffic Jam – Power Outage</a:t>
            </a:r>
            <a:r>
              <a:rPr lang="en-US" sz="2400" dirty="0" smtClean="0"/>
              <a:t>: Understand the status of the heatwave, the problem of the electrical supply and the streets that are blocked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Place of Relief</a:t>
            </a:r>
            <a:r>
              <a:rPr lang="en-US" sz="2400" dirty="0" smtClean="0"/>
              <a:t>: Direct people to place of relief, manage the situation incident, send reports from the place of relief and directions to it.</a:t>
            </a:r>
          </a:p>
        </p:txBody>
      </p:sp>
    </p:spTree>
    <p:extLst>
      <p:ext uri="{BB962C8B-B14F-4D97-AF65-F5344CB8AC3E}">
        <p14:creationId xmlns:p14="http://schemas.microsoft.com/office/powerpoint/2010/main" val="39335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1 - Pre Crisis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52736"/>
            <a:ext cx="84148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Storyline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Simulated Imminent heatwave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Early Warning</a:t>
            </a:r>
          </a:p>
          <a:p>
            <a:pPr marL="342900" lvl="1" indent="-342900">
              <a:buFont typeface="+mj-lt"/>
              <a:buAutoNum type="arabicPeriod" startAt="2"/>
            </a:pPr>
            <a:r>
              <a:rPr lang="en-US" sz="2400" dirty="0" smtClean="0"/>
              <a:t>With Legacy </a:t>
            </a:r>
            <a:r>
              <a:rPr lang="en-US" sz="2400" dirty="0"/>
              <a:t>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Early Warning (National Weather Institute)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PSAP issues press releases.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email to citizens and Rescuers</a:t>
            </a:r>
          </a:p>
          <a:p>
            <a:pPr marL="342900" lvl="1" indent="-342900">
              <a:buFont typeface="+mj-lt"/>
              <a:buAutoNum type="arabicPeriod" startAt="3"/>
            </a:pPr>
            <a:r>
              <a:rPr lang="en-US" sz="2400" dirty="0" smtClean="0"/>
              <a:t>With beAWARE platform and application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Early Warning </a:t>
            </a:r>
            <a:r>
              <a:rPr lang="en-US" sz="2400" dirty="0" smtClean="0"/>
              <a:t>(automated)</a:t>
            </a:r>
            <a:endParaRPr lang="en-US" sz="24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Real time data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Weather data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Send warnings and notifications to Rescuers and Citizens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00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1- Map Area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0 - Εικόνα" descr="session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6166" y="1052736"/>
            <a:ext cx="781824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1 - </a:t>
            </a:r>
            <a:r>
              <a:rPr lang="en-US" b="1" dirty="0" smtClean="0"/>
              <a:t>Legacy Tools</a:t>
            </a:r>
            <a:endParaRPr lang="el-GR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00" y="3330619"/>
            <a:ext cx="3079896" cy="232225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00" y="908720"/>
            <a:ext cx="3096344" cy="2322258"/>
          </a:xfrm>
          <a:prstGeom prst="rect">
            <a:avLst/>
          </a:prstGeom>
        </p:spPr>
      </p:pic>
      <p:pic>
        <p:nvPicPr>
          <p:cNvPr id="8" name="26 - Εικόνα" descr="47104222_356187615190846_4469672843180769280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3330619"/>
            <a:ext cx="2448272" cy="23222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6" y="897852"/>
            <a:ext cx="2403698" cy="23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1 - </a:t>
            </a:r>
            <a:r>
              <a:rPr lang="en-US" b="1" dirty="0" smtClean="0"/>
              <a:t>beAWARE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11 - Εικόνα" descr="Dscs0EFX4AEend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865" y="1916832"/>
            <a:ext cx="3744416" cy="24277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49" y="1916832"/>
            <a:ext cx="3744416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1 - beAWARE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72200" y="12679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Immagine 60" descr="Early_warnings_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"/>
          <a:stretch>
            <a:fillRect/>
          </a:stretch>
        </p:blipFill>
        <p:spPr bwMode="auto">
          <a:xfrm>
            <a:off x="323528" y="980728"/>
            <a:ext cx="684076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3995936" y="3068960"/>
            <a:ext cx="151216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04048" y="1988840"/>
            <a:ext cx="2448272" cy="1601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8305" y="1844824"/>
            <a:ext cx="1728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Different </a:t>
            </a:r>
            <a:r>
              <a:rPr lang="en-US" sz="1600" dirty="0"/>
              <a:t>Locations of </a:t>
            </a:r>
            <a:r>
              <a:rPr lang="en-US" sz="1600" dirty="0" smtClean="0"/>
              <a:t>incidents. Different </a:t>
            </a:r>
            <a:r>
              <a:rPr lang="en-GB" sz="1600" dirty="0"/>
              <a:t>colours indicate the significance of the Predicted Discomfort Index over the population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5948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1 - beAWARE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72200" y="12679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" name="Immagine 59" descr="Early_warnings_Dashboar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2672"/>
            <a:ext cx="6840760" cy="45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59632" y="1268760"/>
            <a:ext cx="1584176" cy="4176464"/>
          </a:xfrm>
          <a:prstGeom prst="rect">
            <a:avLst/>
          </a:prstGeom>
          <a:noFill/>
          <a:ln>
            <a:solidFill>
              <a:srgbClr val="EA2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2987824" y="1268699"/>
            <a:ext cx="1584176" cy="2808373"/>
          </a:xfrm>
          <a:prstGeom prst="rect">
            <a:avLst/>
          </a:prstGeom>
          <a:noFill/>
          <a:ln>
            <a:solidFill>
              <a:srgbClr val="EA2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4716016" y="1268760"/>
            <a:ext cx="1584176" cy="2808373"/>
          </a:xfrm>
          <a:prstGeom prst="rect">
            <a:avLst/>
          </a:prstGeom>
          <a:noFill/>
          <a:ln>
            <a:solidFill>
              <a:srgbClr val="EA2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208387" y="146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4170" y="146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3996" y="146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6632" y="955106"/>
            <a:ext cx="17281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b="1" dirty="0" smtClean="0">
                <a:solidFill>
                  <a:srgbClr val="FF0000"/>
                </a:solidFill>
              </a:rPr>
              <a:t>1</a:t>
            </a:r>
            <a:r>
              <a:rPr lang="el-GR" sz="1500" dirty="0" smtClean="0"/>
              <a:t>: </a:t>
            </a:r>
            <a:r>
              <a:rPr lang="en-US" sz="1500" dirty="0" smtClean="0"/>
              <a:t>Predicted Heatwave Crisis Level</a:t>
            </a:r>
          </a:p>
          <a:p>
            <a:endParaRPr lang="en-US" sz="1500" dirty="0"/>
          </a:p>
          <a:p>
            <a:r>
              <a:rPr lang="en-US" sz="1500" b="1" dirty="0" smtClean="0">
                <a:solidFill>
                  <a:srgbClr val="FF0000"/>
                </a:solidFill>
              </a:rPr>
              <a:t>2</a:t>
            </a:r>
            <a:r>
              <a:rPr lang="en-US" sz="1500" dirty="0" smtClean="0"/>
              <a:t>:Predicted Level of Discomfort Index (DI) &amp; how many hours are needed its appearance in specific locations</a:t>
            </a:r>
          </a:p>
          <a:p>
            <a:endParaRPr lang="en-US" sz="1500" dirty="0"/>
          </a:p>
          <a:p>
            <a:r>
              <a:rPr lang="en-US" sz="1500" b="1" dirty="0" smtClean="0">
                <a:solidFill>
                  <a:srgbClr val="FF0000"/>
                </a:solidFill>
              </a:rPr>
              <a:t>3</a:t>
            </a:r>
            <a:r>
              <a:rPr lang="en-US" sz="1500" dirty="0" smtClean="0"/>
              <a:t>:Importance of maximum value of Predicted DI </a:t>
            </a:r>
            <a:r>
              <a:rPr lang="en-GB" sz="1500" dirty="0"/>
              <a:t>and how many hours are needed until the heatwave crisis event receive its maximum value in specific locations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1567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1 - beAWARE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16 - Εικόνα" descr="46960666_1989849447741327_27441282726934609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62058"/>
            <a:ext cx="3003904" cy="39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/>
          <p:nvPr/>
        </p:nvSpPr>
        <p:spPr>
          <a:xfrm>
            <a:off x="107504" y="5156196"/>
            <a:ext cx="3405799" cy="60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Notifications menu </a:t>
            </a:r>
            <a:r>
              <a:rPr lang="en-GB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devices during the pilot</a:t>
            </a:r>
            <a:endParaRPr lang="el-GR" sz="1600" dirty="0"/>
          </a:p>
        </p:txBody>
      </p:sp>
      <p:pic>
        <p:nvPicPr>
          <p:cNvPr id="10" name="Immagine 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062058"/>
            <a:ext cx="2983160" cy="3807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/>
          <p:cNvSpPr/>
          <p:nvPr/>
        </p:nvSpPr>
        <p:spPr>
          <a:xfrm>
            <a:off x="5773926" y="5053755"/>
            <a:ext cx="3077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of a Public Alert </a:t>
            </a:r>
            <a:r>
              <a:rPr lang="en-GB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</a:p>
          <a:p>
            <a:r>
              <a:rPr lang="en-GB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devices during the pilot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98371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Heatwave pilot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Date:19 and 20 November 2018</a:t>
            </a:r>
          </a:p>
          <a:p>
            <a:endParaRPr lang="en-US" sz="2000" dirty="0"/>
          </a:p>
          <a:p>
            <a:r>
              <a:rPr lang="en-US" sz="2000" dirty="0" smtClean="0"/>
              <a:t>Place: Hellenic Rescue Team </a:t>
            </a:r>
            <a:r>
              <a:rPr lang="en-US" sz="2000" dirty="0"/>
              <a:t>Headquarters, Thessaloniki Greece</a:t>
            </a:r>
          </a:p>
          <a:p>
            <a:endParaRPr lang="en-US" sz="2000" b="1" dirty="0" smtClean="0"/>
          </a:p>
          <a:p>
            <a:r>
              <a:rPr lang="en-US" sz="2000" dirty="0" smtClean="0"/>
              <a:t>More than 50 participants (volunteers, citizens, members from Civil Protection, members of the Consortium)</a:t>
            </a:r>
          </a:p>
          <a:p>
            <a:endParaRPr lang="en-US" sz="2000" dirty="0"/>
          </a:p>
          <a:p>
            <a:r>
              <a:rPr lang="en-US" sz="2000" dirty="0" smtClean="0"/>
              <a:t>19/11 Training Day</a:t>
            </a:r>
          </a:p>
          <a:p>
            <a:endParaRPr lang="en-US" sz="2000" dirty="0"/>
          </a:p>
          <a:p>
            <a:r>
              <a:rPr lang="en-US" sz="2000" dirty="0" smtClean="0"/>
              <a:t>20/11 Pilot implementation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2 – Traffic Jam &amp; Power Outage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Θέση περιεχομένου 5"/>
          <p:cNvSpPr txBox="1">
            <a:spLocks noGrp="1"/>
          </p:cNvSpPr>
          <p:nvPr>
            <p:ph idx="1"/>
          </p:nvPr>
        </p:nvSpPr>
        <p:spPr>
          <a:xfrm>
            <a:off x="457200" y="980728"/>
            <a:ext cx="8579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Storyline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Simulated </a:t>
            </a:r>
            <a:r>
              <a:rPr lang="en-US" sz="2400" dirty="0" smtClean="0"/>
              <a:t>traffic jam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Simulated power outage</a:t>
            </a:r>
            <a:endParaRPr lang="en-US" sz="2400" dirty="0"/>
          </a:p>
          <a:p>
            <a:pPr marL="342900" lvl="1" indent="-342900">
              <a:buFont typeface="+mj-lt"/>
              <a:buAutoNum type="arabicPeriod" startAt="2"/>
            </a:pPr>
            <a:r>
              <a:rPr lang="en-US" sz="2400" dirty="0"/>
              <a:t>With Legacy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Phone calls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</a:t>
            </a:r>
            <a:endParaRPr lang="en-US" sz="2400" dirty="0"/>
          </a:p>
          <a:p>
            <a:pPr marL="342900" lvl="1" indent="-342900">
              <a:buFont typeface="+mj-lt"/>
              <a:buAutoNum type="arabicPeriod" startAt="3"/>
            </a:pPr>
            <a:r>
              <a:rPr lang="en-US" sz="2400" dirty="0"/>
              <a:t>With beAWARE </a:t>
            </a:r>
            <a:r>
              <a:rPr lang="en-US" sz="2400" dirty="0" smtClean="0"/>
              <a:t>platform and mobile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Voice, Image and Video messages from citizens to PSAP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PSAP send tasks to Rescuers</a:t>
            </a:r>
            <a:endParaRPr lang="en-US" sz="2200" dirty="0"/>
          </a:p>
          <a:p>
            <a:pPr marL="800100" lvl="2" indent="-342900"/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741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2 - Map Area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9 - Εικόνα" descr="session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712" y="908720"/>
            <a:ext cx="73136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2 – </a:t>
            </a:r>
            <a:r>
              <a:rPr lang="en-US" b="1" dirty="0" smtClean="0"/>
              <a:t>Legacy Tools</a:t>
            </a:r>
            <a:endParaRPr lang="el-GR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6" y="3483284"/>
            <a:ext cx="3123778" cy="23222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6" y="897852"/>
            <a:ext cx="3123778" cy="2608082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 rotWithShape="1">
          <a:blip r:embed="rId4"/>
          <a:srcRect l="16257" r="16213" b="7792"/>
          <a:stretch/>
        </p:blipFill>
        <p:spPr>
          <a:xfrm>
            <a:off x="4716016" y="1340768"/>
            <a:ext cx="4207296" cy="36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2 –</a:t>
            </a:r>
            <a:r>
              <a:rPr lang="el-GR" b="1" dirty="0"/>
              <a:t> </a:t>
            </a:r>
            <a:r>
              <a:rPr lang="en-US" b="1" dirty="0"/>
              <a:t>beAWARE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magine 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9" y="982672"/>
            <a:ext cx="6835879" cy="45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308304" y="2030156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Incident report from </a:t>
            </a:r>
            <a:r>
              <a:rPr lang="en-GB" dirty="0" err="1"/>
              <a:t>Tsimiski</a:t>
            </a:r>
            <a:r>
              <a:rPr lang="en-GB" dirty="0"/>
              <a:t> street. The illustrated report contains 2 image reports and 2 twitter reports.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95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2 </a:t>
            </a:r>
            <a:r>
              <a:rPr lang="en-US" b="1" dirty="0" smtClean="0"/>
              <a:t>–</a:t>
            </a:r>
            <a:r>
              <a:rPr lang="el-GR" b="1" dirty="0"/>
              <a:t> </a:t>
            </a:r>
            <a:r>
              <a:rPr lang="en-US" b="1" dirty="0" smtClean="0"/>
              <a:t>beAWARE</a:t>
            </a:r>
            <a:endParaRPr lang="el-GR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24 - Εικόνα" descr="47052897_939345559588590_51412611725608878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2058"/>
            <a:ext cx="2775212" cy="20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5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9" y="3162157"/>
            <a:ext cx="2782194" cy="249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28 - Εικόνα" descr="47052485_586776481772820_749240698141671424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33" y="980728"/>
            <a:ext cx="3136379" cy="4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/>
          <p:nvPr/>
        </p:nvSpPr>
        <p:spPr>
          <a:xfrm>
            <a:off x="5428418" y="5256111"/>
            <a:ext cx="333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incident point on map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13578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3 – Places of Relief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Θέση περιεχομένου 5"/>
          <p:cNvSpPr txBox="1">
            <a:spLocks noGrp="1"/>
          </p:cNvSpPr>
          <p:nvPr>
            <p:ph idx="1"/>
          </p:nvPr>
        </p:nvSpPr>
        <p:spPr>
          <a:xfrm>
            <a:off x="457200" y="980728"/>
            <a:ext cx="85072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Storyline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Heatwave at high peak, PSAP direct citizens to Relief Places.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Rescuers help citizens to go to Relief Place and manage it.</a:t>
            </a:r>
            <a:endParaRPr lang="en-US" sz="2200" dirty="0"/>
          </a:p>
          <a:p>
            <a:pPr marL="342900" lvl="1" indent="-342900">
              <a:buFont typeface="+mj-lt"/>
              <a:buAutoNum type="arabicPeriod" startAt="2"/>
            </a:pPr>
            <a:r>
              <a:rPr lang="en-US" sz="2200" dirty="0"/>
              <a:t>With Legacy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From PSAP to citizens and Relief Place: press releases, email and telephone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From PSAP to Rescue Teams: email, telephone and VHF communication </a:t>
            </a:r>
            <a:endParaRPr lang="en-US" sz="2200" dirty="0"/>
          </a:p>
          <a:p>
            <a:pPr marL="342900" lvl="1" indent="-342900">
              <a:buFont typeface="+mj-lt"/>
              <a:buAutoNum type="arabicPeriod" startAt="3"/>
            </a:pPr>
            <a:r>
              <a:rPr lang="en-US" sz="2200" dirty="0"/>
              <a:t>With beAWARE </a:t>
            </a:r>
            <a:r>
              <a:rPr lang="en-US" sz="2200" dirty="0" smtClean="0"/>
              <a:t>platform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Voice, Image and Video messages from citizens to PSAP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PSAP send tasks to </a:t>
            </a:r>
            <a:r>
              <a:rPr lang="en-US" sz="2200" dirty="0" smtClean="0"/>
              <a:t>Rescuers</a:t>
            </a:r>
            <a:endParaRPr lang="en-US" sz="2200" dirty="0"/>
          </a:p>
          <a:p>
            <a:pPr marL="800100" lvl="2" indent="-342900"/>
            <a:endParaRPr lang="en-US" sz="2200" dirty="0"/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92445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3 – Map Area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23 - Εικόνα" descr="session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712" y="908720"/>
            <a:ext cx="73136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3 – Legacy Tools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30 - Εικόνα" descr="relief_place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652250"/>
            <a:ext cx="3099140" cy="2072640"/>
          </a:xfrm>
          <a:prstGeom prst="rect">
            <a:avLst/>
          </a:prstGeom>
        </p:spPr>
      </p:pic>
      <p:pic>
        <p:nvPicPr>
          <p:cNvPr id="12" name="31 - Εικόνα" descr="relief_plac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601391" y="3637711"/>
            <a:ext cx="3094402" cy="2071370"/>
          </a:xfrm>
          <a:prstGeom prst="rect">
            <a:avLst/>
          </a:prstGeom>
        </p:spPr>
      </p:pic>
      <p:pic>
        <p:nvPicPr>
          <p:cNvPr id="13" name="29 - Εικόνα" descr="viber imag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91" y="1136295"/>
            <a:ext cx="3094402" cy="23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/>
          <a:stretch/>
        </p:blipFill>
        <p:spPr>
          <a:xfrm>
            <a:off x="251520" y="1160643"/>
            <a:ext cx="3099140" cy="23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3 – beAWARE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11 - Εικόνα" descr="Dscs0EFX4AEend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865" y="1916832"/>
            <a:ext cx="3744416" cy="242773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49" y="1916832"/>
            <a:ext cx="3744416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3 – beAWARE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Immagine 54" descr="PoR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2672"/>
            <a:ext cx="6840760" cy="45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268737" y="3079505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Two places of relief are illustrated on the PSAP</a:t>
            </a:r>
            <a:endParaRPr lang="el-GR" sz="1500" dirty="0"/>
          </a:p>
        </p:txBody>
      </p:sp>
      <p:sp>
        <p:nvSpPr>
          <p:cNvPr id="9" name="Oval 8"/>
          <p:cNvSpPr/>
          <p:nvPr/>
        </p:nvSpPr>
        <p:spPr>
          <a:xfrm>
            <a:off x="4772820" y="3249952"/>
            <a:ext cx="1080120" cy="1026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08104" y="3249952"/>
            <a:ext cx="2016224" cy="411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– Challenge of Heatwave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Today in Greece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US" sz="2000" dirty="0"/>
              <a:t>There is not a unified model or authority to coordinate the heatwave.</a:t>
            </a:r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US" sz="2000" dirty="0"/>
              <a:t>There is not a Joint Rescue Coordination Center (JRCC).</a:t>
            </a:r>
            <a:endParaRPr lang="en-GB" sz="2000" dirty="0"/>
          </a:p>
          <a:p>
            <a:pPr marL="0" indent="0" algn="just">
              <a:buNone/>
            </a:pPr>
            <a:endParaRPr lang="en-GB" sz="2000" dirty="0" smtClean="0"/>
          </a:p>
          <a:p>
            <a:pPr marL="0" indent="0" algn="just">
              <a:buNone/>
            </a:pPr>
            <a:r>
              <a:rPr lang="en-US" sz="2000" b="1" dirty="0" smtClean="0"/>
              <a:t>Goals:</a:t>
            </a:r>
            <a:endParaRPr lang="en-GB" sz="2000" dirty="0"/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GB" sz="2000" dirty="0" smtClean="0"/>
              <a:t>test the early warning system alert</a:t>
            </a:r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GB" sz="2000" dirty="0"/>
              <a:t>t</a:t>
            </a:r>
            <a:r>
              <a:rPr lang="en-GB" sz="2000" dirty="0" smtClean="0"/>
              <a:t>est the beAWARE platform and mobile application</a:t>
            </a:r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GB" sz="2000" dirty="0" smtClean="0"/>
              <a:t>test text, image and video analysis</a:t>
            </a:r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GB" sz="2000" dirty="0" smtClean="0"/>
              <a:t>test the PSAP system</a:t>
            </a:r>
          </a:p>
          <a:p>
            <a:pPr algn="just">
              <a:lnSpc>
                <a:spcPct val="150000"/>
              </a:lnSpc>
              <a:spcBef>
                <a:spcPts val="60"/>
              </a:spcBef>
              <a:spcAft>
                <a:spcPts val="60"/>
              </a:spcAft>
            </a:pPr>
            <a:r>
              <a:rPr lang="en-GB" sz="2000" dirty="0" smtClean="0"/>
              <a:t>test first responders management</a:t>
            </a:r>
          </a:p>
          <a:p>
            <a:pPr algn="just"/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3 – beAWARE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72200" y="126795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069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265" name="22 - Εικόνα" descr="47273215_358731918235623_657879938380070912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94" y="1480921"/>
            <a:ext cx="2557065" cy="339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33511" y="4997869"/>
            <a:ext cx="3077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media files for incidents</a:t>
            </a:r>
            <a:endParaRPr lang="el-GR" sz="1600" dirty="0"/>
          </a:p>
        </p:txBody>
      </p:sp>
      <p:pic>
        <p:nvPicPr>
          <p:cNvPr id="15" name="Immagine 5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35" y="1484784"/>
            <a:ext cx="2557065" cy="339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28 - Εικόνα" descr="47052485_586776481772820_749240698141671424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2125"/>
            <a:ext cx="3136379" cy="4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2"/>
          <p:cNvSpPr/>
          <p:nvPr/>
        </p:nvSpPr>
        <p:spPr>
          <a:xfrm>
            <a:off x="355885" y="5337508"/>
            <a:ext cx="3339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incident point on map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3516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3 – beAWARE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mmagine 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6"/>
          <a:stretch>
            <a:fillRect/>
          </a:stretch>
        </p:blipFill>
        <p:spPr bwMode="auto">
          <a:xfrm>
            <a:off x="328408" y="982672"/>
            <a:ext cx="6835879" cy="45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236296" y="982672"/>
            <a:ext cx="1800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Cluster report from the place of relief. beAWARE system gathers the incidents that are reported within a specific radius under a common spatial </a:t>
            </a:r>
            <a:r>
              <a:rPr lang="en-GB" sz="1500" dirty="0" smtClean="0"/>
              <a:t>cluster.</a:t>
            </a:r>
            <a:endParaRPr lang="el-GR" sz="1500" dirty="0" smtClean="0"/>
          </a:p>
          <a:p>
            <a:endParaRPr lang="el-GR" sz="1500" dirty="0"/>
          </a:p>
          <a:p>
            <a:r>
              <a:rPr lang="en-GB" sz="1500" dirty="0" smtClean="0"/>
              <a:t>The </a:t>
            </a:r>
            <a:r>
              <a:rPr lang="en-GB" sz="1500" dirty="0"/>
              <a:t>illustrated cluster contains 4 image reports, 2 audios and a twitter report all referred to the 6th KAPI cooling shelter.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40957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3" cy="488950"/>
          </a:xfrm>
        </p:spPr>
        <p:txBody>
          <a:bodyPr/>
          <a:lstStyle/>
          <a:p>
            <a:r>
              <a:rPr lang="en-US" b="1" dirty="0" smtClean="0"/>
              <a:t>Observation Sheets and Questionnaires Evaluation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GB" sz="2200" dirty="0" smtClean="0"/>
              <a:t>Communication </a:t>
            </a:r>
            <a:r>
              <a:rPr lang="en-GB" sz="2200" dirty="0" smtClean="0"/>
              <a:t>problems with legacy </a:t>
            </a:r>
            <a:r>
              <a:rPr lang="en-GB" sz="2200" dirty="0" smtClean="0"/>
              <a:t>tools.</a:t>
            </a:r>
          </a:p>
          <a:p>
            <a:pPr algn="just"/>
            <a:r>
              <a:rPr lang="en-GB" sz="2200" dirty="0" err="1"/>
              <a:t>beAWARE</a:t>
            </a:r>
            <a:r>
              <a:rPr lang="en-GB" sz="2200" dirty="0"/>
              <a:t>  helped to overcome </a:t>
            </a:r>
            <a:r>
              <a:rPr lang="en-GB" sz="2200" dirty="0" smtClean="0"/>
              <a:t>issues </a:t>
            </a:r>
            <a:r>
              <a:rPr lang="en-GB" sz="2200" dirty="0"/>
              <a:t>noticed with </a:t>
            </a:r>
            <a:r>
              <a:rPr lang="en-GB" sz="2200" dirty="0" smtClean="0"/>
              <a:t>legacy tools, </a:t>
            </a:r>
            <a:r>
              <a:rPr lang="en-GB" sz="2200" dirty="0"/>
              <a:t>such as bad radio signal, </a:t>
            </a:r>
            <a:r>
              <a:rPr lang="en-GB" sz="2200" dirty="0" smtClean="0"/>
              <a:t>interference </a:t>
            </a:r>
            <a:r>
              <a:rPr lang="en-GB" sz="2200" dirty="0"/>
              <a:t>and </a:t>
            </a:r>
            <a:r>
              <a:rPr lang="en-GB" sz="2200" dirty="0" smtClean="0"/>
              <a:t>misunderstanding</a:t>
            </a:r>
          </a:p>
          <a:p>
            <a:pPr algn="just"/>
            <a:endParaRPr lang="en-GB" sz="2200" dirty="0" smtClean="0"/>
          </a:p>
          <a:p>
            <a:pPr algn="just"/>
            <a:endParaRPr lang="en-GB" sz="2200" dirty="0"/>
          </a:p>
          <a:p>
            <a:pPr algn="just"/>
            <a:endParaRPr lang="en-GB" sz="2200" dirty="0" smtClean="0"/>
          </a:p>
          <a:p>
            <a:pPr algn="just"/>
            <a:r>
              <a:rPr lang="en-GB" sz="2200" dirty="0" smtClean="0"/>
              <a:t>Overall evaluation was positive, especially due to the fact </a:t>
            </a:r>
            <a:r>
              <a:rPr lang="en-GB" sz="2200" dirty="0"/>
              <a:t>that </a:t>
            </a:r>
            <a:r>
              <a:rPr lang="en-GB" sz="2200" dirty="0" err="1"/>
              <a:t>beAWARE</a:t>
            </a:r>
            <a:r>
              <a:rPr lang="en-GB" sz="2200" dirty="0"/>
              <a:t> </a:t>
            </a:r>
            <a:r>
              <a:rPr lang="en-GB" sz="2200" dirty="0" smtClean="0"/>
              <a:t>system provides information in real time</a:t>
            </a:r>
            <a:endParaRPr lang="en-GB" sz="2200" dirty="0" smtClean="0"/>
          </a:p>
          <a:p>
            <a:pPr marL="0" indent="0" algn="just">
              <a:buNone/>
            </a:pPr>
            <a:endParaRPr lang="el-GR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	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4680521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The successful completion of the heatwave pilot gave a </a:t>
            </a:r>
            <a:r>
              <a:rPr lang="en-US" sz="2200" dirty="0" smtClean="0"/>
              <a:t>significant boost to all beAWARE team and with the key-notes from the evaluation, the future steps.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continuation and success of the project is based on the </a:t>
            </a:r>
            <a:r>
              <a:rPr lang="en-US" sz="2200" dirty="0" smtClean="0"/>
              <a:t>development of </a:t>
            </a:r>
            <a:r>
              <a:rPr lang="en-US" sz="2200" dirty="0"/>
              <a:t>the platform, through a successful </a:t>
            </a:r>
            <a:r>
              <a:rPr lang="en-US" sz="2200" dirty="0" smtClean="0"/>
              <a:t>evaluation.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/>
              <a:t>Mutual </a:t>
            </a:r>
            <a:r>
              <a:rPr lang="en-US" sz="2200" dirty="0"/>
              <a:t>understanding and cooperation between all members of the consortium</a:t>
            </a:r>
            <a:r>
              <a:rPr lang="en-US" sz="2200" dirty="0" smtClean="0"/>
              <a:t>, reflected to a successful pilot implementation </a:t>
            </a:r>
            <a:r>
              <a:rPr lang="en-US" sz="2200" dirty="0"/>
              <a:t>and in the constant evolution of the beAWARE </a:t>
            </a:r>
            <a:r>
              <a:rPr lang="en-US" sz="2200" dirty="0" smtClean="0"/>
              <a:t>system.</a:t>
            </a:r>
            <a:endParaRPr lang="el-GR" sz="22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74113" y="6448425"/>
            <a:ext cx="369887" cy="365125"/>
          </a:xfrm>
        </p:spPr>
        <p:txBody>
          <a:bodyPr/>
          <a:lstStyle/>
          <a:p>
            <a:fld id="{0E282E57-379A-4C49-8B8E-A448702C8DA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489654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Cases – Heatwave pilot Setup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7849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 dirty="0" smtClean="0"/>
              <a:t>Definition of Use Cases and User Requirements for the Heatwave scenario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 smtClean="0"/>
              <a:t>Discussion with technical partners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 smtClean="0"/>
              <a:t>Selection of Use Cases to be tested based on </a:t>
            </a:r>
            <a:r>
              <a:rPr lang="en-US" sz="2600" dirty="0"/>
              <a:t>maturity level of platform</a:t>
            </a:r>
            <a:endParaRPr lang="en-US" sz="2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Heatwave Forecasting alert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Management of traffic emergencies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Management of Places of Relief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Response to Power Outage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Cases – Heatwave pilot </a:t>
            </a:r>
            <a:r>
              <a:rPr lang="en-US" b="1" dirty="0" smtClean="0"/>
              <a:t>Execution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US" sz="2600" dirty="0"/>
              <a:t>Selection of heatwave pilot </a:t>
            </a:r>
            <a:r>
              <a:rPr lang="en-US" sz="2600" dirty="0" smtClean="0"/>
              <a:t>demonstration site and </a:t>
            </a:r>
            <a:r>
              <a:rPr lang="en-US" sz="2600" dirty="0"/>
              <a:t>participants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600" dirty="0"/>
              <a:t>Training of the participants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600" dirty="0" smtClean="0"/>
              <a:t>Storyline </a:t>
            </a:r>
            <a:r>
              <a:rPr lang="en-US" sz="2600" dirty="0"/>
              <a:t>Setup</a:t>
            </a:r>
          </a:p>
          <a:p>
            <a:pPr marL="914400" lvl="2" indent="-457200"/>
            <a:r>
              <a:rPr lang="en-US" sz="2600" dirty="0"/>
              <a:t>Legacy tools </a:t>
            </a:r>
          </a:p>
          <a:p>
            <a:pPr marL="914400" lvl="2" indent="-457200"/>
            <a:r>
              <a:rPr lang="en-US" sz="2600" dirty="0"/>
              <a:t>beAWARE platform and mobile application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600" dirty="0" smtClean="0"/>
              <a:t>Pilot </a:t>
            </a:r>
            <a:r>
              <a:rPr lang="en-US" sz="2600" dirty="0"/>
              <a:t>Execution</a:t>
            </a:r>
          </a:p>
          <a:p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Heatwave pilot - Demonstration site</a:t>
            </a:r>
            <a:endParaRPr lang="el-G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2 - Εικόνα" descr="general map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5660" y="908720"/>
            <a:ext cx="75627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Heatwave </a:t>
            </a:r>
            <a:r>
              <a:rPr lang="en-US" b="1" dirty="0" smtClean="0"/>
              <a:t>pilot</a:t>
            </a:r>
            <a:r>
              <a:rPr lang="el-GR" b="1" dirty="0" smtClean="0"/>
              <a:t> - </a:t>
            </a:r>
            <a:r>
              <a:rPr lang="en-US" b="1" dirty="0" smtClean="0"/>
              <a:t>Equipment</a:t>
            </a:r>
            <a:r>
              <a:rPr lang="el-GR" b="1" dirty="0" smtClean="0"/>
              <a:t> </a:t>
            </a:r>
            <a:r>
              <a:rPr lang="en-US" b="1" dirty="0" smtClean="0"/>
              <a:t>&amp; Places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smtClean="0"/>
              <a:t>Equipment:</a:t>
            </a:r>
          </a:p>
          <a:p>
            <a:pPr lvl="0"/>
            <a:r>
              <a:rPr lang="en-US" sz="2600" dirty="0" smtClean="0"/>
              <a:t>5 </a:t>
            </a:r>
            <a:r>
              <a:rPr lang="en-US" sz="2600" dirty="0"/>
              <a:t>VHFs</a:t>
            </a:r>
            <a:endParaRPr lang="el-GR" sz="2600" dirty="0"/>
          </a:p>
          <a:p>
            <a:pPr lvl="0"/>
            <a:r>
              <a:rPr lang="en-US" sz="2600" dirty="0"/>
              <a:t>10 laptops</a:t>
            </a:r>
            <a:endParaRPr lang="el-GR" sz="2600" dirty="0"/>
          </a:p>
          <a:p>
            <a:pPr lvl="0"/>
            <a:r>
              <a:rPr lang="en-US" sz="2600" dirty="0"/>
              <a:t>2 projectors</a:t>
            </a:r>
            <a:endParaRPr lang="el-GR" sz="2600" dirty="0"/>
          </a:p>
          <a:p>
            <a:pPr lvl="0"/>
            <a:r>
              <a:rPr lang="en-US" sz="2600" dirty="0"/>
              <a:t>40 mobile devices</a:t>
            </a:r>
            <a:endParaRPr lang="el-GR" sz="2600" dirty="0"/>
          </a:p>
          <a:p>
            <a:pPr marL="0" indent="0">
              <a:buNone/>
            </a:pPr>
            <a:r>
              <a:rPr lang="en-US" sz="2600" b="1" dirty="0" smtClean="0"/>
              <a:t>Places:</a:t>
            </a:r>
            <a:endParaRPr lang="el-GR" sz="2600" b="1" dirty="0"/>
          </a:p>
          <a:p>
            <a:pPr lvl="0"/>
            <a:r>
              <a:rPr lang="en-US" sz="2600" dirty="0"/>
              <a:t>HRT Headquarters</a:t>
            </a:r>
            <a:endParaRPr lang="el-GR" sz="2600" dirty="0"/>
          </a:p>
          <a:p>
            <a:pPr lvl="0"/>
            <a:r>
              <a:rPr lang="en-US" sz="2600" dirty="0"/>
              <a:t>Relief place building (6</a:t>
            </a:r>
            <a:r>
              <a:rPr lang="en-US" sz="2600" baseline="30000" dirty="0"/>
              <a:t>th</a:t>
            </a:r>
            <a:r>
              <a:rPr lang="en-US" sz="2600" dirty="0"/>
              <a:t> KAPI)</a:t>
            </a:r>
            <a:endParaRPr lang="el-GR" sz="2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Heatwave pilot - </a:t>
            </a:r>
            <a:r>
              <a:rPr lang="en-US" b="1" dirty="0" smtClean="0"/>
              <a:t>Participants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2 main </a:t>
            </a:r>
            <a:r>
              <a:rPr lang="en-US" b="1" u="sng" dirty="0" smtClean="0"/>
              <a:t>teams</a:t>
            </a:r>
            <a:endParaRPr lang="en-US" b="1" u="sng" dirty="0"/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Players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/>
              <a:t>PSAP operators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/>
              <a:t>Citizens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 smtClean="0"/>
              <a:t>Rescuers</a:t>
            </a:r>
          </a:p>
          <a:p>
            <a:pPr marL="457200" lvl="1" indent="0">
              <a:buNone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Observers </a:t>
            </a:r>
            <a:r>
              <a:rPr lang="en-US" b="1" dirty="0" smtClean="0">
                <a:solidFill>
                  <a:srgbClr val="0070C0"/>
                </a:solidFill>
              </a:rPr>
              <a:t>– Evaluators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/>
              <a:t>Civil Protection/Rescue Organizations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/>
              <a:t>Members of the </a:t>
            </a:r>
            <a:r>
              <a:rPr lang="en-US" sz="2400" dirty="0" smtClean="0"/>
              <a:t>consortium</a:t>
            </a:r>
            <a:endParaRPr lang="en-US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3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of the participants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This project has received funding from the European Union’s Horizon 2020 research and innovation programme under grant agreement No 700475</a:t>
            </a:r>
          </a:p>
          <a:p>
            <a:endParaRPr lang="en-US" sz="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2E57-379A-4C49-8B8E-A448702C8DA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67" y="836712"/>
            <a:ext cx="3700183" cy="208135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67" y="2958119"/>
            <a:ext cx="3700183" cy="2775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268760"/>
            <a:ext cx="51125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presentation of beAWARE project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Detailed explanation of beAWARE functionalities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Heatwave pilot key points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Training of participants in: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PSAP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First Responders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Citizens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Observers/Evaluators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15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1656</Words>
  <Application>Microsoft Office PowerPoint</Application>
  <PresentationFormat>Προβολή στην οθόνη (4:3)</PresentationFormat>
  <Paragraphs>244</Paragraphs>
  <Slides>34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Παρουσίαση του PowerPoint</vt:lpstr>
      <vt:lpstr>Heatwave pilot</vt:lpstr>
      <vt:lpstr>Goals – Challenge of Heatwave pilot</vt:lpstr>
      <vt:lpstr>Use Cases – Heatwave pilot Setup</vt:lpstr>
      <vt:lpstr>Use Cases – Heatwave pilot Execution</vt:lpstr>
      <vt:lpstr>Heatwave pilot - Demonstration site</vt:lpstr>
      <vt:lpstr>Heatwave pilot - Equipment &amp; Places</vt:lpstr>
      <vt:lpstr>Heatwave pilot - Participants</vt:lpstr>
      <vt:lpstr>Training of the participants</vt:lpstr>
      <vt:lpstr>Storyline setup - Legacy Tools</vt:lpstr>
      <vt:lpstr>Storyline setup - beAWARE platform</vt:lpstr>
      <vt:lpstr>Heatwave pilot execution</vt:lpstr>
      <vt:lpstr>Session 1 - Pre Crisis</vt:lpstr>
      <vt:lpstr>Session 1- Map Area</vt:lpstr>
      <vt:lpstr>Session 1 - Legacy Tools</vt:lpstr>
      <vt:lpstr>Session 1 - beAWARE</vt:lpstr>
      <vt:lpstr>Session 1 - beAWARE</vt:lpstr>
      <vt:lpstr>Session 1 - beAWARE</vt:lpstr>
      <vt:lpstr>Session 1 - beAWARE</vt:lpstr>
      <vt:lpstr>Session 2 – Traffic Jam &amp; Power Outage</vt:lpstr>
      <vt:lpstr>Session 2 - Map Area</vt:lpstr>
      <vt:lpstr>Session 2 – Legacy Tools</vt:lpstr>
      <vt:lpstr>Session 2 – beAWARE</vt:lpstr>
      <vt:lpstr>Session 2 – beAWARE</vt:lpstr>
      <vt:lpstr>Session 3 – Places of Relief</vt:lpstr>
      <vt:lpstr>Session 3 – Map Area</vt:lpstr>
      <vt:lpstr>Session 3 – Legacy Tools</vt:lpstr>
      <vt:lpstr>Session 3 – beAWARE</vt:lpstr>
      <vt:lpstr>Session 3 – beAWARE</vt:lpstr>
      <vt:lpstr>Session 3 – beAWARE</vt:lpstr>
      <vt:lpstr>Session 3 – beAWARE</vt:lpstr>
      <vt:lpstr>Observation Sheets and Questionnaires Evaluation</vt:lpstr>
      <vt:lpstr>Conclusion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Anastasios Karakostas</dc:creator>
  <cp:lastModifiedBy>IV</cp:lastModifiedBy>
  <cp:revision>412</cp:revision>
  <dcterms:created xsi:type="dcterms:W3CDTF">2017-01-05T09:19:04Z</dcterms:created>
  <dcterms:modified xsi:type="dcterms:W3CDTF">2019-01-15T08:37:58Z</dcterms:modified>
</cp:coreProperties>
</file>